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67" r:id="rId3"/>
    <p:sldId id="268" r:id="rId4"/>
    <p:sldId id="258" r:id="rId5"/>
    <p:sldId id="273" r:id="rId6"/>
    <p:sldId id="274" r:id="rId7"/>
    <p:sldId id="260" r:id="rId8"/>
    <p:sldId id="261" r:id="rId9"/>
    <p:sldId id="269" r:id="rId10"/>
    <p:sldId id="262" r:id="rId11"/>
    <p:sldId id="270" r:id="rId12"/>
    <p:sldId id="263" r:id="rId13"/>
    <p:sldId id="271" r:id="rId14"/>
    <p:sldId id="264" r:id="rId15"/>
    <p:sldId id="272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55F8-EA52-4F36-AC63-8C6981965D85}" type="datetimeFigureOut">
              <a:rPr lang="en-NZ" smtClean="0"/>
              <a:t>1/11/16</a:t>
            </a:fld>
            <a:endParaRPr lang="en-N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524DB-1781-4ED5-85A3-837F12843D02}" type="slidenum">
              <a:rPr lang="en-NZ" smtClean="0"/>
              <a:t>‹#›</a:t>
            </a:fld>
            <a:endParaRPr lang="en-N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55F8-EA52-4F36-AC63-8C6981965D85}" type="datetimeFigureOut">
              <a:rPr lang="en-NZ" smtClean="0"/>
              <a:t>1/11/16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524DB-1781-4ED5-85A3-837F12843D02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55F8-EA52-4F36-AC63-8C6981965D85}" type="datetimeFigureOut">
              <a:rPr lang="en-NZ" smtClean="0"/>
              <a:t>1/11/16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524DB-1781-4ED5-85A3-837F12843D02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55F8-EA52-4F36-AC63-8C6981965D85}" type="datetimeFigureOut">
              <a:rPr lang="en-NZ" smtClean="0"/>
              <a:t>1/11/16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524DB-1781-4ED5-85A3-837F12843D02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55F8-EA52-4F36-AC63-8C6981965D85}" type="datetimeFigureOut">
              <a:rPr lang="en-NZ" smtClean="0"/>
              <a:t>1/11/16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524DB-1781-4ED5-85A3-837F12843D02}" type="slidenum">
              <a:rPr lang="en-NZ" smtClean="0"/>
              <a:t>‹#›</a:t>
            </a:fld>
            <a:endParaRPr lang="en-N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55F8-EA52-4F36-AC63-8C6981965D85}" type="datetimeFigureOut">
              <a:rPr lang="en-NZ" smtClean="0"/>
              <a:t>1/11/16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524DB-1781-4ED5-85A3-837F12843D02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55F8-EA52-4F36-AC63-8C6981965D85}" type="datetimeFigureOut">
              <a:rPr lang="en-NZ" smtClean="0"/>
              <a:t>1/11/16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524DB-1781-4ED5-85A3-837F12843D02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55F8-EA52-4F36-AC63-8C6981965D85}" type="datetimeFigureOut">
              <a:rPr lang="en-NZ" smtClean="0"/>
              <a:t>1/11/16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524DB-1781-4ED5-85A3-837F12843D02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55F8-EA52-4F36-AC63-8C6981965D85}" type="datetimeFigureOut">
              <a:rPr lang="en-NZ" smtClean="0"/>
              <a:t>1/11/16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524DB-1781-4ED5-85A3-837F12843D02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55F8-EA52-4F36-AC63-8C6981965D85}" type="datetimeFigureOut">
              <a:rPr lang="en-NZ" smtClean="0"/>
              <a:t>1/11/16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524DB-1781-4ED5-85A3-837F12843D02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55F8-EA52-4F36-AC63-8C6981965D85}" type="datetimeFigureOut">
              <a:rPr lang="en-NZ" smtClean="0"/>
              <a:t>1/11/16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57524DB-1781-4ED5-85A3-837F12843D02}" type="slidenum">
              <a:rPr lang="en-NZ" smtClean="0"/>
              <a:t>‹#›</a:t>
            </a:fld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5C55F8-EA52-4F36-AC63-8C6981965D85}" type="datetimeFigureOut">
              <a:rPr lang="en-NZ" smtClean="0"/>
              <a:t>1/11/16</a:t>
            </a:fld>
            <a:endParaRPr lang="en-N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7524DB-1781-4ED5-85A3-837F12843D02}" type="slidenum">
              <a:rPr lang="en-NZ" smtClean="0"/>
              <a:t>‹#›</a:t>
            </a:fld>
            <a:endParaRPr lang="en-N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97" y="112474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NZ" dirty="0" smtClean="0"/>
              <a:t>AIDA EUROPE CONFERENCE VIENNA 3-4 NOVEMBER 2016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852936"/>
            <a:ext cx="6400800" cy="1752600"/>
          </a:xfrm>
        </p:spPr>
        <p:txBody>
          <a:bodyPr>
            <a:normAutofit lnSpcReduction="10000"/>
          </a:bodyPr>
          <a:lstStyle/>
          <a:p>
            <a:pPr algn="ctr"/>
            <a:r>
              <a:rPr lang="en-NZ" dirty="0" smtClean="0">
                <a:solidFill>
                  <a:schemeClr val="tx1"/>
                </a:solidFill>
              </a:rPr>
              <a:t>Climate Change, Insurance and the Law</a:t>
            </a:r>
          </a:p>
          <a:p>
            <a:pPr algn="ctr"/>
            <a:r>
              <a:rPr lang="en-NZ" dirty="0" smtClean="0">
                <a:solidFill>
                  <a:schemeClr val="tx1"/>
                </a:solidFill>
              </a:rPr>
              <a:t>How and where can insurance and the law most effectively assist or secure “Climate Justice”?</a:t>
            </a:r>
            <a:endParaRPr lang="en-NZ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4" y="6137612"/>
            <a:ext cx="1210337" cy="711229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209521"/>
            <a:ext cx="1662757" cy="58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376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Climate Justice: </a:t>
            </a:r>
            <a:br>
              <a:rPr lang="en-NZ" dirty="0" smtClean="0"/>
            </a:br>
            <a:r>
              <a:rPr lang="en-NZ" dirty="0" smtClean="0"/>
              <a:t>The insurance industry response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 smtClean="0"/>
              <a:t>A need to be perceived as part of the solution rather than part of the problem targeted by the Climate Justice movement</a:t>
            </a:r>
          </a:p>
          <a:p>
            <a:r>
              <a:rPr lang="en-NZ" dirty="0" smtClean="0"/>
              <a:t>Insurance initiatives for the developing world</a:t>
            </a:r>
          </a:p>
          <a:p>
            <a:pPr lvl="1"/>
            <a:r>
              <a:rPr lang="en-NZ" dirty="0" smtClean="0"/>
              <a:t>Data research and analysis</a:t>
            </a:r>
          </a:p>
          <a:p>
            <a:pPr lvl="1"/>
            <a:r>
              <a:rPr lang="en-NZ" dirty="0" smtClean="0"/>
              <a:t>Initiatives by bodies such as:</a:t>
            </a:r>
          </a:p>
          <a:p>
            <a:pPr lvl="2"/>
            <a:r>
              <a:rPr lang="en-NZ" dirty="0" smtClean="0"/>
              <a:t>World Bank’s Social Resilience Cluster</a:t>
            </a:r>
          </a:p>
          <a:p>
            <a:pPr lvl="2"/>
            <a:r>
              <a:rPr lang="en-NZ" dirty="0" err="1" smtClean="0"/>
              <a:t>ClimateWise</a:t>
            </a:r>
            <a:endParaRPr lang="en-NZ" dirty="0" smtClean="0"/>
          </a:p>
          <a:p>
            <a:pPr lvl="1"/>
            <a:r>
              <a:rPr lang="en-GB" dirty="0" smtClean="0"/>
              <a:t>Munich </a:t>
            </a:r>
            <a:r>
              <a:rPr lang="en-GB" dirty="0" err="1" smtClean="0"/>
              <a:t>Re’s</a:t>
            </a:r>
            <a:r>
              <a:rPr lang="en-GB" dirty="0" smtClean="0"/>
              <a:t> </a:t>
            </a:r>
            <a:r>
              <a:rPr lang="en-GB" dirty="0" err="1" smtClean="0"/>
              <a:t>NatCatSERVICE</a:t>
            </a:r>
            <a:r>
              <a:rPr lang="en-GB" dirty="0" smtClean="0"/>
              <a:t>, PERILS (Zurich), and </a:t>
            </a:r>
            <a:r>
              <a:rPr lang="en-GB" dirty="0" err="1" smtClean="0"/>
              <a:t>NatCatDax</a:t>
            </a:r>
            <a:r>
              <a:rPr lang="en-GB" dirty="0" smtClean="0"/>
              <a:t> (Singapore)</a:t>
            </a:r>
          </a:p>
          <a:p>
            <a:pPr lvl="1"/>
            <a:r>
              <a:rPr lang="en-GB" dirty="0" smtClean="0"/>
              <a:t>Lloyds (Climate Change Science/Modelling)</a:t>
            </a:r>
          </a:p>
          <a:p>
            <a:pPr marL="114300" indent="0">
              <a:buNone/>
            </a:pPr>
            <a:endParaRPr lang="en-NZ" dirty="0" smtClean="0"/>
          </a:p>
          <a:p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4" y="6137612"/>
            <a:ext cx="1210337" cy="711229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209521"/>
            <a:ext cx="1662757" cy="58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7071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Climate Justice: </a:t>
            </a:r>
            <a:br>
              <a:rPr lang="en-NZ" dirty="0" smtClean="0"/>
            </a:br>
            <a:r>
              <a:rPr lang="en-NZ" dirty="0" smtClean="0"/>
              <a:t>The insurance industry response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Z" dirty="0" smtClean="0"/>
              <a:t>Insurance initiatives for the developing world (Continued)</a:t>
            </a:r>
          </a:p>
          <a:p>
            <a:pPr lvl="1"/>
            <a:r>
              <a:rPr lang="en-GB" dirty="0" smtClean="0"/>
              <a:t>Devise strategies to overcome the limited resources in the developing world</a:t>
            </a:r>
          </a:p>
          <a:p>
            <a:pPr lvl="1"/>
            <a:r>
              <a:rPr lang="en-GB" dirty="0" smtClean="0"/>
              <a:t>Standard </a:t>
            </a:r>
            <a:r>
              <a:rPr lang="en-GB" dirty="0" smtClean="0"/>
              <a:t>entrance products</a:t>
            </a:r>
          </a:p>
          <a:p>
            <a:pPr lvl="1"/>
            <a:r>
              <a:rPr lang="en-GB" dirty="0" smtClean="0"/>
              <a:t>Solutions to overcome lack of resource</a:t>
            </a:r>
          </a:p>
          <a:p>
            <a:pPr lvl="1"/>
            <a:r>
              <a:rPr lang="en-GB" dirty="0" smtClean="0"/>
              <a:t>Regional pooling</a:t>
            </a:r>
          </a:p>
          <a:p>
            <a:pPr lvl="1"/>
            <a:r>
              <a:rPr lang="en-GB" dirty="0" smtClean="0"/>
              <a:t>Munich Climate Insurance Initiative</a:t>
            </a:r>
          </a:p>
          <a:p>
            <a:pPr lvl="1"/>
            <a:r>
              <a:rPr lang="en-GB" dirty="0" smtClean="0"/>
              <a:t>Caribbean Catastrophe Risk Facility (CCRIF)</a:t>
            </a:r>
          </a:p>
          <a:p>
            <a:pPr lvl="1"/>
            <a:r>
              <a:rPr lang="en-GB" dirty="0" smtClean="0"/>
              <a:t>Micro Insurance</a:t>
            </a:r>
          </a:p>
          <a:p>
            <a:pPr lvl="1"/>
            <a:r>
              <a:rPr lang="en-GB" dirty="0" smtClean="0"/>
              <a:t>Alternative distribution channels for insurers in cooperation with financial institutions, insurance companies, utility companies and service providers</a:t>
            </a:r>
            <a:endParaRPr lang="en-NZ" dirty="0" smtClean="0"/>
          </a:p>
          <a:p>
            <a:pPr marL="114300" indent="0">
              <a:buNone/>
            </a:pPr>
            <a:endParaRPr lang="en-NZ" dirty="0" smtClean="0"/>
          </a:p>
          <a:p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4" y="6137612"/>
            <a:ext cx="1210337" cy="711229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209521"/>
            <a:ext cx="1662757" cy="58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2130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sz="4000" dirty="0" smtClean="0"/>
              <a:t>Insurance Initiatives for the developing and developed world</a:t>
            </a:r>
            <a:endParaRPr lang="en-NZ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 smtClean="0"/>
              <a:t>Involvement in international initiatives (Paris, Marrakesh </a:t>
            </a:r>
            <a:r>
              <a:rPr lang="en-NZ" dirty="0" err="1" smtClean="0"/>
              <a:t>etc</a:t>
            </a:r>
            <a:r>
              <a:rPr lang="en-NZ" dirty="0" smtClean="0"/>
              <a:t>)</a:t>
            </a:r>
          </a:p>
          <a:p>
            <a:r>
              <a:rPr lang="en-NZ" dirty="0" smtClean="0"/>
              <a:t>Transfer of experience in developed countries to developing countries such as coordinated public-private initiatives:</a:t>
            </a:r>
          </a:p>
          <a:p>
            <a:pPr lvl="1"/>
            <a:r>
              <a:rPr lang="en-NZ" dirty="0" smtClean="0"/>
              <a:t>Suncorp (Australia)</a:t>
            </a:r>
          </a:p>
          <a:p>
            <a:pPr lvl="1"/>
            <a:r>
              <a:rPr lang="en-NZ" dirty="0" smtClean="0"/>
              <a:t>Swiss Re (EU Green Paper): </a:t>
            </a:r>
            <a:r>
              <a:rPr lang="en-GB" i="1" dirty="0"/>
              <a:t>H</a:t>
            </a:r>
            <a:r>
              <a:rPr lang="en-GB" i="1" dirty="0" smtClean="0"/>
              <a:t>elp </a:t>
            </a:r>
            <a:r>
              <a:rPr lang="en-GB" i="1" dirty="0"/>
              <a:t>to promote insurance as a tool of disaster management and thus contribute to a shift towards a general culture of disaster risk prevention and mitigation, and </a:t>
            </a:r>
            <a:r>
              <a:rPr lang="en-GB" i="1" dirty="0" smtClean="0"/>
              <a:t>continually providing further </a:t>
            </a:r>
            <a:r>
              <a:rPr lang="en-GB" i="1" dirty="0"/>
              <a:t>data and </a:t>
            </a:r>
            <a:r>
              <a:rPr lang="en-GB" i="1" dirty="0" smtClean="0"/>
              <a:t>information as part of that culture</a:t>
            </a:r>
            <a:endParaRPr lang="en-GB" dirty="0" smtClean="0"/>
          </a:p>
          <a:p>
            <a:endParaRPr lang="en-NZ" dirty="0" smtClean="0"/>
          </a:p>
          <a:p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4" y="6137612"/>
            <a:ext cx="1210337" cy="711229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209521"/>
            <a:ext cx="1662757" cy="58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0797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sz="4000" dirty="0" smtClean="0"/>
              <a:t>Insurance Initiatives for the developing and developed world</a:t>
            </a:r>
            <a:endParaRPr lang="en-NZ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GB" dirty="0" smtClean="0"/>
              <a:t>Examples relating to flood </a:t>
            </a:r>
            <a:r>
              <a:rPr lang="en-GB" dirty="0" smtClean="0"/>
              <a:t>insurance that are transferable: </a:t>
            </a:r>
            <a:endParaRPr lang="en-GB" dirty="0" smtClean="0"/>
          </a:p>
          <a:p>
            <a:pPr lvl="2"/>
            <a:r>
              <a:rPr lang="en-GB" dirty="0" smtClean="0"/>
              <a:t>Bundling general disaster or specific disaster products with other more general products</a:t>
            </a:r>
          </a:p>
          <a:p>
            <a:pPr lvl="2"/>
            <a:r>
              <a:rPr lang="en-GB" dirty="0" smtClean="0"/>
              <a:t>Compulsory flood insurance</a:t>
            </a:r>
          </a:p>
          <a:p>
            <a:pPr lvl="2"/>
            <a:r>
              <a:rPr lang="en-GB" dirty="0" smtClean="0"/>
              <a:t>Subsidised rates for home owners in flood affected areas (US National Flood Insurance Programme)</a:t>
            </a:r>
          </a:p>
          <a:p>
            <a:pPr lvl="2"/>
            <a:r>
              <a:rPr lang="en-GB" dirty="0" smtClean="0"/>
              <a:t>Premium discounts/flood risk reinsurance facility (Australian National Disaster Insurance Review)</a:t>
            </a:r>
          </a:p>
          <a:p>
            <a:pPr lvl="2"/>
            <a:r>
              <a:rPr lang="en-GB" dirty="0" smtClean="0"/>
              <a:t>Legislation requiring comprehensive insurer regulation (Insurance Contract Management Regulation 2012 (Commonwealth</a:t>
            </a:r>
            <a:r>
              <a:rPr lang="en-GB" dirty="0"/>
              <a:t> </a:t>
            </a:r>
            <a:r>
              <a:rPr lang="en-GB" dirty="0" smtClean="0"/>
              <a:t>of Australia)</a:t>
            </a:r>
          </a:p>
          <a:p>
            <a:pPr lvl="2"/>
            <a:r>
              <a:rPr lang="en-GB" dirty="0" smtClean="0"/>
              <a:t>Flood Re (UK)</a:t>
            </a:r>
            <a:endParaRPr lang="en-NZ" dirty="0" smtClean="0"/>
          </a:p>
          <a:p>
            <a:endParaRPr lang="en-NZ" dirty="0" smtClean="0"/>
          </a:p>
          <a:p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4" y="6137612"/>
            <a:ext cx="1210337" cy="711229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209521"/>
            <a:ext cx="1662757" cy="58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0711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sz="4400" dirty="0" smtClean="0"/>
              <a:t>Shopping list of response to natural and man-made disasters</a:t>
            </a:r>
            <a:endParaRPr lang="en-NZ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GB" dirty="0"/>
              <a:t>What is the adequacy and availability of the appropriate disaster insurance</a:t>
            </a:r>
            <a:endParaRPr lang="en-NZ" dirty="0"/>
          </a:p>
          <a:p>
            <a:pPr lvl="0"/>
            <a:r>
              <a:rPr lang="en-GB" dirty="0"/>
              <a:t>How to improve the currently low market penetration rate of disaster insurance even in developed regions such as that of the EU</a:t>
            </a:r>
            <a:endParaRPr lang="en-NZ" dirty="0"/>
          </a:p>
          <a:p>
            <a:pPr lvl="0"/>
            <a:r>
              <a:rPr lang="en-GB" dirty="0"/>
              <a:t>Product bundling</a:t>
            </a:r>
            <a:endParaRPr lang="en-NZ" dirty="0"/>
          </a:p>
          <a:p>
            <a:pPr lvl="0"/>
            <a:r>
              <a:rPr lang="en-GB" dirty="0"/>
              <a:t>Compulsory disaster insurance</a:t>
            </a:r>
            <a:endParaRPr lang="en-NZ" dirty="0"/>
          </a:p>
          <a:p>
            <a:pPr lvl="0"/>
            <a:r>
              <a:rPr lang="en-GB" dirty="0"/>
              <a:t>Disaster insurance pools</a:t>
            </a:r>
            <a:endParaRPr lang="en-NZ" dirty="0"/>
          </a:p>
          <a:p>
            <a:pPr lvl="0"/>
            <a:r>
              <a:rPr lang="en-GB" dirty="0"/>
              <a:t>Governments as insurers/reinsurers of last resort (</a:t>
            </a:r>
            <a:r>
              <a:rPr lang="en-GB" dirty="0" smtClean="0"/>
              <a:t>note: </a:t>
            </a:r>
            <a:r>
              <a:rPr lang="en-GB" dirty="0"/>
              <a:t>problem of moral hazard)</a:t>
            </a:r>
            <a:endParaRPr lang="en-NZ" dirty="0"/>
          </a:p>
          <a:p>
            <a:pPr lvl="0"/>
            <a:r>
              <a:rPr lang="en-GB" dirty="0"/>
              <a:t>Parametric index-based weather insurance</a:t>
            </a:r>
            <a:endParaRPr lang="en-NZ" dirty="0"/>
          </a:p>
          <a:p>
            <a:pPr lvl="0"/>
            <a:r>
              <a:rPr lang="en-GB" dirty="0"/>
              <a:t>Meteorological research</a:t>
            </a:r>
            <a:endParaRPr lang="en-NZ" dirty="0"/>
          </a:p>
          <a:p>
            <a:pPr lvl="0"/>
            <a:r>
              <a:rPr lang="en-GB" dirty="0"/>
              <a:t>Insurance-linked </a:t>
            </a:r>
            <a:r>
              <a:rPr lang="en-GB" dirty="0" smtClean="0"/>
              <a:t>securities</a:t>
            </a: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4" y="6137612"/>
            <a:ext cx="1210337" cy="711229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209521"/>
            <a:ext cx="1662757" cy="58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4382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sz="4400" dirty="0" smtClean="0"/>
              <a:t>Shopping list of response to natural and man-made disasters (</a:t>
            </a:r>
            <a:r>
              <a:rPr lang="en-NZ" sz="4400" dirty="0" err="1" smtClean="0"/>
              <a:t>Con’t</a:t>
            </a:r>
            <a:r>
              <a:rPr lang="en-NZ" sz="4400" dirty="0" smtClean="0"/>
              <a:t>)</a:t>
            </a:r>
            <a:endParaRPr lang="en-NZ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GB" dirty="0" smtClean="0"/>
              <a:t>Education </a:t>
            </a:r>
            <a:r>
              <a:rPr lang="en-GB" dirty="0"/>
              <a:t>of disaster risk, prevention, adaptation and mitigation </a:t>
            </a:r>
            <a:endParaRPr lang="en-NZ" dirty="0"/>
          </a:p>
          <a:p>
            <a:pPr lvl="0"/>
            <a:r>
              <a:rPr lang="en-GB" dirty="0"/>
              <a:t>Insurance pricing to incentivise the promotion of risk awareness/mitigation</a:t>
            </a:r>
            <a:endParaRPr lang="en-NZ" dirty="0"/>
          </a:p>
          <a:p>
            <a:pPr lvl="0"/>
            <a:r>
              <a:rPr lang="en-GB" dirty="0"/>
              <a:t>Long-term disaster insurance contracts</a:t>
            </a:r>
            <a:endParaRPr lang="en-NZ" dirty="0"/>
          </a:p>
          <a:p>
            <a:pPr lvl="0"/>
            <a:r>
              <a:rPr lang="en-GB" dirty="0"/>
              <a:t>Pre-contractual and contractual information requirements</a:t>
            </a:r>
            <a:endParaRPr lang="en-NZ" dirty="0"/>
          </a:p>
          <a:p>
            <a:pPr lvl="0"/>
            <a:r>
              <a:rPr lang="en-GB" dirty="0"/>
              <a:t>Insurance terms/conditions</a:t>
            </a:r>
            <a:endParaRPr lang="en-NZ" dirty="0"/>
          </a:p>
          <a:p>
            <a:pPr lvl="0"/>
            <a:r>
              <a:rPr lang="en-GB" dirty="0"/>
              <a:t>Moral hazard, terms and exclusions to instil risk mitigating </a:t>
            </a:r>
            <a:r>
              <a:rPr lang="en-GB" dirty="0" smtClean="0"/>
              <a:t>behaviour</a:t>
            </a:r>
            <a:endParaRPr lang="en-NZ" dirty="0"/>
          </a:p>
          <a:p>
            <a:pPr lvl="0"/>
            <a:r>
              <a:rPr lang="en-GB" dirty="0"/>
              <a:t>Manmade disasters – liability insurance, third-party nuclear liability insurance; offshore oil and gas operators’ liability </a:t>
            </a:r>
            <a:r>
              <a:rPr lang="en-GB" dirty="0" smtClean="0"/>
              <a:t>insurance</a:t>
            </a:r>
          </a:p>
          <a:p>
            <a:pPr lvl="0"/>
            <a:r>
              <a:rPr lang="en-GB" dirty="0" smtClean="0"/>
              <a:t>Data and research</a:t>
            </a:r>
            <a:endParaRPr lang="en-NZ" dirty="0"/>
          </a:p>
          <a:p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4" y="6137612"/>
            <a:ext cx="1210337" cy="711229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209521"/>
            <a:ext cx="1662757" cy="58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9554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08912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en-NZ" dirty="0" smtClean="0"/>
              <a:t/>
            </a:r>
            <a:br>
              <a:rPr lang="en-NZ" dirty="0" smtClean="0"/>
            </a:br>
            <a:r>
              <a:rPr lang="en-NZ" dirty="0"/>
              <a:t/>
            </a:r>
            <a:br>
              <a:rPr lang="en-NZ" dirty="0"/>
            </a:br>
            <a:r>
              <a:rPr lang="en-NZ" dirty="0" smtClean="0"/>
              <a:t/>
            </a:r>
            <a:br>
              <a:rPr lang="en-NZ" dirty="0" smtClean="0"/>
            </a:br>
            <a:r>
              <a:rPr lang="en-NZ" dirty="0" smtClean="0"/>
              <a:t>Presented </a:t>
            </a:r>
            <a:r>
              <a:rPr lang="en-NZ" dirty="0" smtClean="0"/>
              <a:t>by Michael E Parker</a:t>
            </a:r>
            <a:br>
              <a:rPr lang="en-NZ" dirty="0" smtClean="0"/>
            </a:br>
            <a:endParaRPr lang="en-NZ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5376928"/>
            <a:ext cx="2372815" cy="1394334"/>
          </a:xfrm>
          <a:prstGeom prst="rect">
            <a:avLst/>
          </a:prstGeom>
        </p:spPr>
      </p:pic>
      <p:pic>
        <p:nvPicPr>
          <p:cNvPr id="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835724"/>
            <a:ext cx="2657779" cy="93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1528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 smtClean="0"/>
              <a:t>New Zealand</a:t>
            </a:r>
            <a:endParaRPr lang="en-NZ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5291" y="1935163"/>
            <a:ext cx="6613418" cy="4389437"/>
          </a:xfrm>
        </p:spPr>
      </p:pic>
    </p:spTree>
    <p:extLst>
      <p:ext uri="{BB962C8B-B14F-4D97-AF65-F5344CB8AC3E}">
        <p14:creationId xmlns:p14="http://schemas.microsoft.com/office/powerpoint/2010/main" val="1643502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 smtClean="0"/>
              <a:t>New Zealand Exports</a:t>
            </a:r>
            <a:endParaRPr lang="en-NZ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278" y="1935163"/>
            <a:ext cx="7803443" cy="4389437"/>
          </a:xfrm>
        </p:spPr>
      </p:pic>
    </p:spTree>
    <p:extLst>
      <p:ext uri="{BB962C8B-B14F-4D97-AF65-F5344CB8AC3E}">
        <p14:creationId xmlns:p14="http://schemas.microsoft.com/office/powerpoint/2010/main" val="231180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“Climate Justice”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What is meant by the term?</a:t>
            </a:r>
          </a:p>
          <a:p>
            <a:r>
              <a:rPr lang="en-NZ" dirty="0" smtClean="0"/>
              <a:t>Perceptions of the term will differ greatly between the developed and developing world: </a:t>
            </a:r>
          </a:p>
          <a:p>
            <a:pPr marL="514350" lvl="1" indent="0">
              <a:buNone/>
            </a:pPr>
            <a:r>
              <a:rPr lang="en-NZ" i="1" dirty="0" smtClean="0"/>
              <a:t>Prime </a:t>
            </a:r>
            <a:r>
              <a:rPr lang="en-NZ" i="1" dirty="0"/>
              <a:t>Minister Narendra Modi of India </a:t>
            </a:r>
            <a:r>
              <a:rPr lang="en-NZ" i="1" dirty="0" smtClean="0"/>
              <a:t>has </a:t>
            </a:r>
            <a:r>
              <a:rPr lang="en-NZ" i="1" dirty="0"/>
              <a:t>expressly encouraged a shift in discourse from “Climate Change” to “Climate Justice” (the Financial Express, India, 3 September 2015</a:t>
            </a:r>
            <a:r>
              <a:rPr lang="en-NZ" i="1" dirty="0" smtClean="0"/>
              <a:t>)</a:t>
            </a:r>
          </a:p>
          <a:p>
            <a:pPr marL="114300" indent="0">
              <a:buNone/>
            </a:pPr>
            <a:endParaRPr lang="en-NZ" dirty="0"/>
          </a:p>
          <a:p>
            <a:pPr marL="114300" indent="0">
              <a:buNone/>
            </a:pPr>
            <a:endParaRPr lang="en-NZ" i="1" dirty="0" smtClean="0"/>
          </a:p>
          <a:p>
            <a:pPr marL="114300" indent="0">
              <a:buNone/>
            </a:pPr>
            <a:endParaRPr lang="en-NZ" dirty="0" smtClean="0"/>
          </a:p>
          <a:p>
            <a:endParaRPr lang="en-NZ" dirty="0" smtClean="0"/>
          </a:p>
          <a:p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4" y="6137612"/>
            <a:ext cx="1210337" cy="711229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209521"/>
            <a:ext cx="1662757" cy="58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827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“Climate Justice”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Climate </a:t>
            </a:r>
            <a:r>
              <a:rPr lang="en-NZ" dirty="0"/>
              <a:t>Justice was specifically referred to in the preamble to the Paris Agreement </a:t>
            </a:r>
            <a:r>
              <a:rPr lang="en-NZ" dirty="0" smtClean="0"/>
              <a:t>(COP21, December 2015) as </a:t>
            </a:r>
            <a:r>
              <a:rPr lang="en-NZ" dirty="0"/>
              <a:t>follows:</a:t>
            </a:r>
          </a:p>
          <a:p>
            <a:pPr marL="514350" lvl="1" indent="0">
              <a:buNone/>
            </a:pPr>
            <a:r>
              <a:rPr lang="en-NZ" i="1" dirty="0"/>
              <a:t>Noting the importance of ensuring the integrity of all ecosystems, including oceans, and the protection of biodiversity, recognized by some cultures as Mother Earth, </a:t>
            </a:r>
            <a:r>
              <a:rPr lang="en-NZ" i="1" u="sng" dirty="0"/>
              <a:t>and noting the importance for some of the concept of "climate justice"</a:t>
            </a:r>
            <a:r>
              <a:rPr lang="en-NZ" i="1" dirty="0"/>
              <a:t>, when taking action to address climate </a:t>
            </a:r>
            <a:r>
              <a:rPr lang="en-NZ" i="1" dirty="0" smtClean="0"/>
              <a:t>change. 			</a:t>
            </a:r>
            <a:r>
              <a:rPr lang="en-NZ" dirty="0" smtClean="0"/>
              <a:t>(my emphasis)</a:t>
            </a:r>
          </a:p>
          <a:p>
            <a:pPr marL="114300" indent="0">
              <a:buNone/>
            </a:pPr>
            <a:endParaRPr lang="en-NZ" dirty="0"/>
          </a:p>
          <a:p>
            <a:pPr marL="114300" indent="0">
              <a:buNone/>
            </a:pPr>
            <a:endParaRPr lang="en-NZ" i="1" dirty="0" smtClean="0"/>
          </a:p>
          <a:p>
            <a:pPr marL="114300" indent="0">
              <a:buNone/>
            </a:pPr>
            <a:endParaRPr lang="en-NZ" dirty="0" smtClean="0"/>
          </a:p>
          <a:p>
            <a:endParaRPr lang="en-NZ" dirty="0" smtClean="0"/>
          </a:p>
          <a:p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4" y="6137612"/>
            <a:ext cx="1210337" cy="711229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209521"/>
            <a:ext cx="1662757" cy="58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2489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“Climate Justice”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-274320">
              <a:buClr>
                <a:schemeClr val="accent3"/>
              </a:buClr>
              <a:buSzPct val="95000"/>
            </a:pPr>
            <a:endParaRPr lang="en-NZ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en-NZ" dirty="0"/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NZ" dirty="0" smtClean="0"/>
              <a:t>Paris </a:t>
            </a:r>
            <a:r>
              <a:rPr lang="en-NZ" dirty="0"/>
              <a:t>Agreement Article 8: Specific reference to an area, among others, of cooperation by the </a:t>
            </a:r>
            <a:r>
              <a:rPr lang="en-NZ" dirty="0" smtClean="0"/>
              <a:t>parties:</a:t>
            </a:r>
            <a:endParaRPr lang="en-NZ" dirty="0"/>
          </a:p>
          <a:p>
            <a:pPr marL="514350" lvl="1" indent="0">
              <a:buNone/>
            </a:pPr>
            <a:r>
              <a:rPr lang="en-NZ" i="1" dirty="0" smtClean="0"/>
              <a:t>… Risk insurance facilities, climate risk pooling and other insurance solutions</a:t>
            </a:r>
            <a:r>
              <a:rPr lang="en-NZ" i="1" dirty="0" smtClean="0"/>
              <a:t>…</a:t>
            </a:r>
          </a:p>
          <a:p>
            <a:pPr marL="514350" lvl="1" indent="0">
              <a:buNone/>
            </a:pPr>
            <a:endParaRPr lang="en-NZ" dirty="0" smtClean="0"/>
          </a:p>
          <a:p>
            <a:pPr marL="0" indent="0">
              <a:buNone/>
            </a:pPr>
            <a:endParaRPr lang="en-NZ" dirty="0" smtClean="0"/>
          </a:p>
          <a:p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4" y="6137612"/>
            <a:ext cx="1210337" cy="711229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209521"/>
            <a:ext cx="1662757" cy="58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3051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“Climate Justice”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 smtClean="0"/>
              <a:t>Bali Principles of Climate Justice (August 2002) preamble:</a:t>
            </a:r>
          </a:p>
          <a:p>
            <a:pPr marL="514350" lvl="1" indent="0">
              <a:buNone/>
            </a:pPr>
            <a:r>
              <a:rPr lang="en-GB" i="1" dirty="0" smtClean="0"/>
              <a:t>Whereas the impacts of Climate Change are disproportionately felt by small island states, women, youth, coastal peoples, local communities, indigenous peoples, fisher folk, poor people and the elderly.</a:t>
            </a:r>
          </a:p>
          <a:p>
            <a:pPr marL="514350" lvl="1" indent="0">
              <a:buNone/>
            </a:pPr>
            <a:endParaRPr lang="en-NZ" dirty="0" smtClean="0"/>
          </a:p>
          <a:p>
            <a:pPr marL="514350" lvl="1" indent="0">
              <a:buNone/>
            </a:pPr>
            <a:r>
              <a:rPr lang="en-GB" i="1" dirty="0" smtClean="0"/>
              <a:t>Whereas market-based mechanisms and technological “fixes” currently being promoted by trans-national corporations are false solutions and are exacerbating the problem.</a:t>
            </a:r>
            <a:endParaRPr lang="en-NZ" dirty="0" smtClean="0"/>
          </a:p>
          <a:p>
            <a:pPr marL="114300" indent="0">
              <a:buNone/>
            </a:pPr>
            <a:endParaRPr lang="en-NZ" dirty="0" smtClean="0"/>
          </a:p>
          <a:p>
            <a:pPr marL="114300" indent="0">
              <a:buNone/>
            </a:pP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4" y="6137612"/>
            <a:ext cx="1210337" cy="711229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209521"/>
            <a:ext cx="1662757" cy="58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4541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“Climate Justice”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Bali Principles:</a:t>
            </a:r>
          </a:p>
          <a:p>
            <a:pPr lvl="1"/>
            <a:r>
              <a:rPr lang="en-GB" sz="2600" i="1" dirty="0"/>
              <a:t>The right to be free from climate change, its related impact and other forms of ecological </a:t>
            </a:r>
            <a:r>
              <a:rPr lang="en-GB" sz="2600" i="1" dirty="0" smtClean="0"/>
              <a:t>distraction.</a:t>
            </a:r>
            <a:endParaRPr lang="en-NZ" sz="2600" dirty="0" smtClean="0"/>
          </a:p>
          <a:p>
            <a:pPr lvl="1"/>
            <a:r>
              <a:rPr lang="en-GB" sz="2600" i="1" dirty="0" smtClean="0"/>
              <a:t>Climate </a:t>
            </a:r>
            <a:r>
              <a:rPr lang="en-GB" sz="2600" i="1" dirty="0"/>
              <a:t>Justice opposes the role of trans-national corporations in shaping unsustainable production consumption patterns and lifestyles, as well as their role in unduly influencing national and international </a:t>
            </a:r>
            <a:r>
              <a:rPr lang="en-GB" sz="2600" i="1" dirty="0" smtClean="0"/>
              <a:t>decision-making.</a:t>
            </a:r>
          </a:p>
          <a:p>
            <a:pPr marL="393192" lvl="1" indent="0">
              <a:buNone/>
            </a:pPr>
            <a:endParaRPr lang="en-GB" sz="2600" i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4" y="6137612"/>
            <a:ext cx="1210337" cy="711229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209521"/>
            <a:ext cx="1662757" cy="58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4696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“Climate Justice”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Bali Principles (</a:t>
            </a:r>
            <a:r>
              <a:rPr lang="en-NZ" dirty="0" err="1" smtClean="0"/>
              <a:t>Con’t</a:t>
            </a:r>
            <a:r>
              <a:rPr lang="en-NZ" dirty="0" smtClean="0"/>
              <a:t>):</a:t>
            </a:r>
          </a:p>
          <a:p>
            <a:pPr lvl="1"/>
            <a:r>
              <a:rPr lang="en-GB" sz="2600" i="1" dirty="0" smtClean="0"/>
              <a:t>Climate Justice calls for the recognition of a principle of ecological debt and that industrialised governments and trans-national corporations owe the rest of the world as a result of their appropriation of the planet’s capacity to absorb greenhouse gases.</a:t>
            </a:r>
            <a:endParaRPr lang="en-NZ" sz="2600" dirty="0" smtClean="0"/>
          </a:p>
          <a:p>
            <a:pPr lvl="1"/>
            <a:r>
              <a:rPr lang="en-GB" sz="2600" i="1" dirty="0" smtClean="0"/>
              <a:t>Climate Justice affirms the need for solutions to Climate Change that do not externalise costs to the environment and communities.</a:t>
            </a:r>
            <a:endParaRPr lang="en-NZ" sz="2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4" y="6137612"/>
            <a:ext cx="1210337" cy="711229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209521"/>
            <a:ext cx="1662757" cy="58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9537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475</TotalTime>
  <Words>894</Words>
  <Application>Microsoft Macintosh PowerPoint</Application>
  <PresentationFormat>On-screen Show (4:3)</PresentationFormat>
  <Paragraphs>89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AIDA EUROPE CONFERENCE VIENNA 3-4 NOVEMBER 2016</vt:lpstr>
      <vt:lpstr>New Zealand</vt:lpstr>
      <vt:lpstr>New Zealand Exports</vt:lpstr>
      <vt:lpstr>“Climate Justice”</vt:lpstr>
      <vt:lpstr>“Climate Justice”</vt:lpstr>
      <vt:lpstr>“Climate Justice”</vt:lpstr>
      <vt:lpstr>“Climate Justice”</vt:lpstr>
      <vt:lpstr>“Climate Justice”</vt:lpstr>
      <vt:lpstr>“Climate Justice”</vt:lpstr>
      <vt:lpstr>Climate Justice:  The insurance industry response</vt:lpstr>
      <vt:lpstr>Climate Justice:  The insurance industry response</vt:lpstr>
      <vt:lpstr>Insurance Initiatives for the developing and developed world</vt:lpstr>
      <vt:lpstr>Insurance Initiatives for the developing and developed world</vt:lpstr>
      <vt:lpstr>Shopping list of response to natural and man-made disasters</vt:lpstr>
      <vt:lpstr>Shopping list of response to natural and man-made disasters (Con’t)</vt:lpstr>
      <vt:lpstr>   Presented by Michael E Parker 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AIDA EUROPE CONFERENCE VIENNA 3-4 NOVEMBER 2016</dc:title>
  <dc:subject/>
  <dc:creator>Donna Langman</dc:creator>
  <cp:keywords/>
  <dc:description/>
  <cp:lastModifiedBy>Michael Parker</cp:lastModifiedBy>
  <cp:revision>25</cp:revision>
  <dcterms:created xsi:type="dcterms:W3CDTF">2016-10-24T17:53:17Z</dcterms:created>
  <dcterms:modified xsi:type="dcterms:W3CDTF">2016-11-01T08:55:20Z</dcterms:modified>
  <cp:category/>
</cp:coreProperties>
</file>